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1">
                <a:solidFill>
                  <a:srgbClr val="6C5CFF"/>
                </a:solidFill>
                <a:latin typeface="Arial"/>
              </a:defRPr>
            </a:pPr>
            <a:r>
              <a:t>NOFXi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0">
                <a:solidFill>
                  <a:srgbClr val="FFFFFF"/>
                </a:solidFill>
                <a:latin typeface="Arial"/>
              </a:defRPr>
            </a:pPr>
            <a:r>
              <a:t>The AI That Trades For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411480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9999AA"/>
                </a:solidFill>
                <a:latin typeface="Arial"/>
              </a:defRPr>
            </a:pPr>
            <a:r>
              <a:t>全球首个跨市场 AI 交易 Agent</a:t>
            </a:r>
            <a:br/>
            <a:r>
              <a:t>越用越懂你 · 多 AI 博弈决策 · 交易智慧网络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0" y="566928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999AA"/>
                </a:solidFill>
                <a:latin typeface="Arial"/>
              </a:defRPr>
            </a:pPr>
            <a:r>
              <a:t>Confidential ·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Arial"/>
              </a:defRPr>
            </a:pPr>
            <a:r>
              <a:t>📱  开放生态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6C5CFF"/>
                </a:solidFill>
                <a:latin typeface="Arial"/>
              </a:defRPr>
            </a:pPr>
            <a:r>
              <a:t>NOFXi 是交易世界的 iPhone + App Store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7373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Arial"/>
              </a:defRPr>
            </a:pPr>
            <a:r>
              <a:t>Agent 是操作系统，Plugin 是 App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743200"/>
            <a:ext cx="2560320" cy="22860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🔌 交易执行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38328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Vergex 等量化平台</a:t>
            </a:r>
            <a:br/>
            <a:r>
              <a:t>策略/信号一键接入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566160" y="2743200"/>
            <a:ext cx="2560320" cy="22860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749040" y="283464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📊 数据源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49040" y="338328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Nansen · Bloomberg</a:t>
            </a:r>
            <a:br/>
            <a:r>
              <a:t>Santiment 情绪数据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2743200"/>
            <a:ext cx="2560320" cy="22860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0" y="283464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🧮 策略市场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338328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第三方策略发布</a:t>
            </a:r>
            <a:br/>
            <a:r>
              <a:t>用户订阅 · 平台抽成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235440" y="2743200"/>
            <a:ext cx="2560320" cy="22860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418320" y="283464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🛡️ 风控服务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418320" y="338328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专业风控团队</a:t>
            </a:r>
            <a:br/>
            <a:r>
              <a:t>执行前自动审核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5303520"/>
            <a:ext cx="10058400" cy="1097280"/>
          </a:xfrm>
          <a:prstGeom prst="roundRect">
            <a:avLst/>
          </a:prstGeom>
          <a:solidFill>
            <a:srgbClr val="1A15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5394960"/>
            <a:ext cx="9692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999AA"/>
                </a:solidFill>
                <a:latin typeface="Arial"/>
              </a:defRPr>
            </a:pPr>
            <a:r>
              <a:t>Vergex 深度集成：策略提供商 + 执行通道 + 数据源 + 品牌联合</a:t>
            </a:r>
            <a:br/>
            <a:br/>
            <a:r>
              <a:t>每接入一个伙伴，NOFXi 的能力增强一分，但用户体验始终是：一个对话框，搞定一切。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Arial"/>
              </a:defRPr>
            </a:pPr>
            <a:r>
              <a:t>📈  市场机会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371600"/>
            <a:ext cx="2560320" cy="18288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46304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0D4AA"/>
                </a:solidFill>
                <a:latin typeface="Arial"/>
              </a:defRPr>
            </a:pPr>
            <a:r>
              <a:t>$70T+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全球散户</a:t>
            </a:r>
            <a:br/>
            <a:r>
              <a:t>交易资产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66160" y="1371600"/>
            <a:ext cx="2560320" cy="18288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49040" y="146304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0D4AA"/>
                </a:solidFill>
                <a:latin typeface="Arial"/>
              </a:defRPr>
            </a:pPr>
            <a:r>
              <a:t>$12B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49040" y="228600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加密交易工具</a:t>
            </a:r>
            <a:br/>
            <a:r>
              <a:t>2030 预测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1371600"/>
            <a:ext cx="2560320" cy="18288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83680" y="146304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0D4AA"/>
                </a:solidFill>
                <a:latin typeface="Arial"/>
              </a:defRPr>
            </a:pPr>
            <a:r>
              <a:t>$16T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28600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智能投顾 AUM</a:t>
            </a:r>
            <a:br/>
            <a:r>
              <a:t>2030 预测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235440" y="1371600"/>
            <a:ext cx="2560320" cy="18288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418320" y="146304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0D4AA"/>
                </a:solidFill>
                <a:latin typeface="Arial"/>
              </a:defRPr>
            </a:pPr>
            <a:r>
              <a:t>$4B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18320" y="228600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Copy Trading</a:t>
            </a:r>
            <a:br/>
            <a:r>
              <a:t>2028 预测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474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Arial"/>
              </a:defRPr>
            </a:pPr>
            <a:r>
              <a:t>切入路径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114800"/>
            <a:ext cx="3474720" cy="22860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420624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CC88"/>
                </a:solidFill>
                <a:latin typeface="Arial"/>
              </a:defRPr>
            </a:pPr>
            <a:r>
              <a:t>Phase 1 · 现在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" y="457200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加密交易者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029200"/>
            <a:ext cx="31089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AA"/>
                </a:solidFill>
                <a:latin typeface="Arial"/>
              </a:defRPr>
            </a:pPr>
            <a:r>
              <a:t>7×24 市场</a:t>
            </a:r>
            <a:br/>
            <a:r>
              <a:t>AI 接受度最高</a:t>
            </a:r>
            <a:br/>
            <a:r>
              <a:t>9 交易所已上线</a:t>
            </a:r>
            <a:br/>
            <a:r>
              <a:t>目标：1,000 用户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480559" y="4114800"/>
            <a:ext cx="3474720" cy="22860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63440" y="420624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D700"/>
                </a:solidFill>
                <a:latin typeface="Arial"/>
              </a:defRPr>
            </a:pPr>
            <a:r>
              <a:t>Phase 2 · Q3 2026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63440" y="457200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跨市场交易者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63440" y="5029200"/>
            <a:ext cx="31089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AA"/>
                </a:solidFill>
                <a:latin typeface="Arial"/>
              </a:defRPr>
            </a:pPr>
            <a:r>
              <a:t>美股 + 港股</a:t>
            </a:r>
            <a:br/>
            <a:r>
              <a:t>记忆市场上线</a:t>
            </a:r>
            <a:br/>
            <a:r>
              <a:t>月交易量 $100M+</a:t>
            </a:r>
            <a:br/>
            <a:r>
              <a:t>目标：10,000 用户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229600" y="4114800"/>
            <a:ext cx="3474720" cy="22860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412480" y="420624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C5CFF"/>
                </a:solidFill>
                <a:latin typeface="Arial"/>
              </a:defRPr>
            </a:pPr>
            <a:r>
              <a:t>Phase 3 · 2027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12480" y="457200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资产管理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12480" y="5029200"/>
            <a:ext cx="31089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AA"/>
                </a:solidFill>
                <a:latin typeface="Arial"/>
              </a:defRPr>
            </a:pPr>
            <a:r>
              <a:t>DeFi+CeFi+TradFi</a:t>
            </a:r>
            <a:br/>
            <a:r>
              <a:t>全市场 Agent</a:t>
            </a:r>
            <a:br/>
            <a:r>
              <a:t>AUM $1B+</a:t>
            </a:r>
            <a:br/>
            <a:r>
              <a:t>目标：100,000 用户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Arial"/>
              </a:defRPr>
            </a:pPr>
            <a:r>
              <a:t>💵  商业模式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371600"/>
            <a:ext cx="2560320" cy="41148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46304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Arial"/>
              </a:defRPr>
            </a:pPr>
            <a:r>
              <a:t>Pro 订阅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D4AA"/>
                </a:solidFill>
                <a:latin typeface="Arial"/>
              </a:defRPr>
            </a:pPr>
            <a:r>
              <a:t>$29-99/月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高级 AI 模型</a:t>
            </a:r>
            <a:br/>
            <a:r>
              <a:t>更多交易对</a:t>
            </a:r>
            <a:br/>
            <a:r>
              <a:t>更长记忆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57200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D700"/>
                </a:solidFill>
                <a:latin typeface="Arial"/>
              </a:defRPr>
            </a:pPr>
            <a:r>
              <a:t>主要收入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566160" y="1371600"/>
            <a:ext cx="2560320" cy="41148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749040" y="146304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Arial"/>
              </a:defRPr>
            </a:pPr>
            <a:r>
              <a:t>记忆市场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49040" y="201168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D4AA"/>
                </a:solidFill>
                <a:latin typeface="Arial"/>
              </a:defRPr>
            </a:pPr>
            <a:r>
              <a:t>抽成 20-30%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9040" y="274320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交易员出售记忆</a:t>
            </a:r>
            <a:br/>
            <a:r>
              <a:t>平台抽佣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49040" y="457200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D700"/>
                </a:solidFill>
                <a:latin typeface="Arial"/>
              </a:defRPr>
            </a:pPr>
            <a:r>
              <a:t>平台收入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0" y="1371600"/>
            <a:ext cx="2560320" cy="41148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0" y="146304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Arial"/>
              </a:defRPr>
            </a:pPr>
            <a:r>
              <a:t>交易量返佣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201168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D4AA"/>
                </a:solidFill>
                <a:latin typeface="Arial"/>
              </a:defRPr>
            </a:pPr>
            <a:r>
              <a:t>交易所分成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274320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与交易所合作</a:t>
            </a:r>
            <a:br/>
            <a:r>
              <a:t>按量返佣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457200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D700"/>
                </a:solidFill>
                <a:latin typeface="Arial"/>
              </a:defRPr>
            </a:pPr>
            <a:r>
              <a:t>被动收入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235440" y="1371600"/>
            <a:ext cx="2560320" cy="41148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0" y="146304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Arial"/>
              </a:defRPr>
            </a:pPr>
            <a:r>
              <a:t>企业版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418320" y="201168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D4AA"/>
                </a:solidFill>
                <a:latin typeface="Arial"/>
              </a:defRPr>
            </a:pPr>
            <a:r>
              <a:t>高客单价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418320" y="274320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为基金/机构</a:t>
            </a:r>
            <a:br/>
            <a:r>
              <a:t>定制 Agent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418320" y="457200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D700"/>
                </a:solidFill>
                <a:latin typeface="Arial"/>
              </a:defRPr>
            </a:pPr>
            <a:r>
              <a:t>高端收入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1">
                <a:solidFill>
                  <a:srgbClr val="6C5CFF"/>
                </a:solidFill>
                <a:latin typeface="Arial"/>
              </a:defRPr>
            </a:pPr>
            <a:r>
              <a:t>NOFXi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Arial"/>
              </a:defRPr>
            </a:pPr>
            <a:r>
              <a:t>正在构建交易智慧的网络。</a:t>
            </a:r>
            <a:br/>
            <a:r>
              <a:t>每个用户训练自己的 AI 交易团队，</a:t>
            </a:r>
            <a:br/>
            <a:r>
              <a:t>每个交易员的经验都能被分享和增值。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7548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00D4AA"/>
                </a:solidFill>
                <a:latin typeface="Arial"/>
              </a:defRPr>
            </a:pPr>
            <a:r>
              <a:t>这不是又一个交易工具 — 这是交易的未来。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760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9999AA"/>
                </a:solidFill>
                <a:latin typeface="Arial"/>
              </a:defRPr>
            </a:pPr>
            <a:r>
              <a:t>Trade Smarter, Together.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Arial"/>
              </a:defRPr>
            </a:pPr>
            <a:r>
              <a:t>问题：万亿美元市场的痛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9999AA"/>
                </a:solidFill>
                <a:latin typeface="Arial"/>
              </a:defRPr>
            </a:pPr>
            <a:r>
              <a:t>1.5 亿散户，$70T+ 资产，三个致命问题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3291840" cy="41148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4444"/>
                </a:solidFill>
                <a:latin typeface="Arial"/>
              </a:defRPr>
            </a:pPr>
            <a:r>
              <a:t>😩 信息过载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560320"/>
            <a:ext cx="29260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9999AA"/>
                </a:solidFill>
                <a:latin typeface="Arial"/>
              </a:defRPr>
            </a:pPr>
            <a:r>
              <a:t>• 加密 24/7 不停盘</a:t>
            </a:r>
            <a:br/>
            <a:r>
              <a:t>• 美股港股 A 股时区不同</a:t>
            </a:r>
            <a:br/>
            <a:r>
              <a:t>• 一条推文引发暴跌</a:t>
            </a:r>
            <a:br/>
            <a:r>
              <a:t>• 散户不可能全天候盯盘</a:t>
            </a:r>
            <a:br/>
            <a:br/>
            <a:r>
              <a:t>错过 = 真金白银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89120" y="1828800"/>
            <a:ext cx="3291840" cy="41148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0" y="20116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4444"/>
                </a:solidFill>
                <a:latin typeface="Arial"/>
              </a:defRPr>
            </a:pPr>
            <a:r>
              <a:t>🔧 工具割裂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2560320"/>
            <a:ext cx="29260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9999AA"/>
                </a:solidFill>
                <a:latin typeface="Arial"/>
              </a:defRPr>
            </a:pPr>
            <a:r>
              <a:t>• 加密 → TradingView</a:t>
            </a:r>
            <a:br/>
            <a:r>
              <a:t>• 美股 → Robinhood</a:t>
            </a:r>
            <a:br/>
            <a:r>
              <a:t>• 港股 → 富途</a:t>
            </a:r>
            <a:br/>
            <a:r>
              <a:t>• 四个市场四套逻辑</a:t>
            </a:r>
            <a:br/>
            <a:br/>
            <a:r>
              <a:t>没人能同时管理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046720" y="1828800"/>
            <a:ext cx="3291840" cy="41148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0" y="20116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4444"/>
                </a:solidFill>
                <a:latin typeface="Arial"/>
              </a:defRPr>
            </a:pPr>
            <a:r>
              <a:t>🧠 量化垄断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0" y="2560320"/>
            <a:ext cx="29260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9999AA"/>
                </a:solidFill>
                <a:latin typeface="Arial"/>
              </a:defRPr>
            </a:pPr>
            <a:r>
              <a:t>• 顶级量化年化 30-100%</a:t>
            </a:r>
            <a:br/>
            <a:r>
              <a:t>• 门槛：Python + 百万资金</a:t>
            </a:r>
            <a:br/>
            <a:r>
              <a:t>• 散户只能追涨杀跌</a:t>
            </a:r>
            <a:br/>
            <a:r>
              <a:t>• 用「感觉」交易</a:t>
            </a:r>
            <a:br/>
            <a:br/>
            <a:r>
              <a:t>信息不对称 = 财富不对等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Arial"/>
              </a:defRPr>
            </a:pPr>
            <a:r>
              <a:t>解决方案：NOFXi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188720"/>
            <a:ext cx="10058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Arial"/>
              </a:defRPr>
            </a:pPr>
            <a:r>
              <a:t>想象你雇了一个私人交易员：</a:t>
            </a:r>
            <a:br/>
            <a:br/>
            <a:r>
              <a:t>🕐  24/7 在线，永远不休息</a:t>
            </a:r>
            <a:br/>
            <a:r>
              <a:t>🌍  同时看着加密、美股、港股三个市场</a:t>
            </a:r>
            <a:br/>
            <a:r>
              <a:t>🧠  记得你的每一笔交易，从成功和失败中学习</a:t>
            </a:r>
            <a:br/>
            <a:r>
              <a:t>💬  你用自然语言沟通 — 「帮我抄底 NVDA」</a:t>
            </a:r>
            <a:br/>
            <a:r>
              <a:t>⚔️  他背后是一支 AI 投研团队，多空辩论后才下单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0292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6C5CFF"/>
                </a:solidFill>
                <a:latin typeface="Arial"/>
              </a:defRPr>
            </a:pPr>
            <a:r>
              <a:t>这不是交易工具。这是你的 AI 交易团队。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Arial"/>
              </a:defRPr>
            </a:pPr>
            <a:r>
              <a:t>🧠  交易记忆网络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6C5CFF"/>
                </a:solidFill>
                <a:latin typeface="Arial"/>
              </a:defRPr>
            </a:pPr>
            <a:r>
              <a:t>你的 AI 越用越值钱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737360"/>
            <a:ext cx="5029200" cy="36576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920240"/>
            <a:ext cx="4663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Arial"/>
              </a:defRPr>
            </a:pPr>
            <a:r>
              <a:t>NOFXi 如何学习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468880"/>
            <a:ext cx="46634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999AA"/>
                </a:solidFill>
                <a:latin typeface="Arial"/>
              </a:defRPr>
            </a:pPr>
            <a:r>
              <a:t>📊 行为画像</a:t>
            </a:r>
            <a:br/>
            <a:r>
              <a:t>知道你恐慌时卖出、FOMO 时追高</a:t>
            </a:r>
            <a:br/>
            <a:r>
              <a:t>主动干预你的情绪化决策</a:t>
            </a:r>
            <a:br/>
            <a:br/>
            <a:r>
              <a:t>🔗 环境关联</a:t>
            </a:r>
            <a:br/>
            <a:r>
              <a:t>记住「加息 + 非农超预期 = 你亏 12%」</a:t>
            </a:r>
            <a:br/>
            <a:r>
              <a:t>下次类似场景提前预警</a:t>
            </a:r>
            <a:br/>
            <a:br/>
            <a:r>
              <a:t>📈 进化学习</a:t>
            </a:r>
            <a:br/>
            <a:r>
              <a:t>每笔盈亏修正判断权重</a:t>
            </a:r>
            <a:br/>
            <a:r>
              <a:t>三个月后，你的 Agent 独一无二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737360"/>
            <a:ext cx="5029200" cy="3657600"/>
          </a:xfrm>
          <a:prstGeom prst="roundRect">
            <a:avLst/>
          </a:prstGeom>
          <a:solidFill>
            <a:srgbClr val="1A15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920240"/>
            <a:ext cx="4663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D700"/>
                </a:solidFill>
                <a:latin typeface="Arial"/>
              </a:defRPr>
            </a:pPr>
            <a:r>
              <a:t>💰 投资价值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468880"/>
            <a:ext cx="46634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999AA"/>
                </a:solidFill>
                <a:latin typeface="Arial"/>
              </a:defRPr>
            </a:pPr>
            <a:r>
              <a:t>• 用户粘性极强</a:t>
            </a:r>
            <a:br/>
            <a:r>
              <a:t>  换软件 = 从零训练，没人愿意</a:t>
            </a:r>
            <a:br/>
            <a:br/>
            <a:r>
              <a:t>• SaaS 梦寐以求的留存率</a:t>
            </a:r>
            <a:br/>
            <a:r>
              <a:t>  用户越久，价值越高</a:t>
            </a:r>
            <a:br/>
            <a:br/>
            <a:r>
              <a:t>• 类比</a:t>
            </a:r>
            <a:br/>
            <a:r>
              <a:t>  Spotify 用几年懂你的音乐</a:t>
            </a:r>
            <a:br/>
            <a:r>
              <a:t>  NOFXi 用几个月懂你的交易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669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9999AA"/>
                </a:solidFill>
                <a:latin typeface="Arial"/>
              </a:defRPr>
            </a:pPr>
            <a:r>
              <a:t>传统工具无记忆。用了三年的 TradingView 依然不知道你是谁。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Arial"/>
              </a:defRPr>
            </a:pPr>
            <a:r>
              <a:t>⚔️  多 AI 博弈决策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6C5CFF"/>
                </a:solidFill>
                <a:latin typeface="Arial"/>
              </a:defRPr>
            </a:pPr>
            <a:r>
              <a:t>华尔街投研团队，人人可用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2286000" cy="1371600"/>
          </a:xfrm>
          <a:prstGeom prst="roundRect">
            <a:avLst/>
          </a:prstGeom>
          <a:solidFill>
            <a:srgbClr val="1A2A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92024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CC88"/>
                </a:solidFill>
                <a:latin typeface="Arial"/>
              </a:defRPr>
            </a:pPr>
            <a:r>
              <a:t>🟢 Bull AI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37744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穷尽做多理由</a:t>
            </a:r>
            <a:br/>
            <a:r>
              <a:t>挖掘被低估机会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91840" y="1828800"/>
            <a:ext cx="2286000" cy="1371600"/>
          </a:xfrm>
          <a:prstGeom prst="roundRect">
            <a:avLst/>
          </a:prstGeom>
          <a:solidFill>
            <a:srgbClr val="2A15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383280" y="192024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4444"/>
                </a:solidFill>
                <a:latin typeface="Arial"/>
              </a:defRPr>
            </a:pPr>
            <a:r>
              <a:t>🔴 Bear AI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83280" y="237744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魔鬼代言人</a:t>
            </a:r>
            <a:br/>
            <a:r>
              <a:t>专找风险和空头逻辑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852160" y="1828800"/>
            <a:ext cx="2286000" cy="1371600"/>
          </a:xfrm>
          <a:prstGeom prst="roundRect">
            <a:avLst/>
          </a:prstGeom>
          <a:solidFill>
            <a:srgbClr val="151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0" y="192024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C5CFF"/>
                </a:solidFill>
                <a:latin typeface="Arial"/>
              </a:defRPr>
            </a:pPr>
            <a:r>
              <a:t>🧩 Strategist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37744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综合多空博弈</a:t>
            </a:r>
            <a:br/>
            <a:r>
              <a:t>输出交易方案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412480" y="1828800"/>
            <a:ext cx="2286000" cy="1371600"/>
          </a:xfrm>
          <a:prstGeom prst="roundRect">
            <a:avLst/>
          </a:prstGeom>
          <a:solidFill>
            <a:srgbClr val="2A20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503920" y="192024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D700"/>
                </a:solidFill>
                <a:latin typeface="Arial"/>
              </a:defRPr>
            </a:pPr>
            <a:r>
              <a:t>🛡️ Risk AI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03920" y="237744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最后一道关</a:t>
            </a:r>
            <a:br/>
            <a:r>
              <a:t>不过审 = 不执行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3474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00D4AA"/>
                </a:solidFill>
                <a:latin typeface="Arial"/>
              </a:defRPr>
            </a:pPr>
            <a:r>
              <a:t>→   →   →   →   ✅ 执行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4389120"/>
            <a:ext cx="10058400" cy="1645920"/>
          </a:xfrm>
          <a:prstGeom prst="roundRect">
            <a:avLst/>
          </a:prstGeom>
          <a:solidFill>
            <a:srgbClr val="1A15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572000"/>
            <a:ext cx="96926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999AA"/>
                </a:solidFill>
                <a:latin typeface="Arial"/>
              </a:defRPr>
            </a:pPr>
            <a:r>
              <a:t>💰 投资价值</a:t>
            </a:r>
            <a:br/>
            <a:br/>
            <a:r>
              <a:t>桥水有 1500 人投研团队。散户只有自己。NOFXi 用 AI 复刻机构决策流水线，首次普惠散户。</a:t>
            </a:r>
            <a:br/>
            <a:r>
              <a:t>多 AI 对抗的 prompt 框架 + 辩论收敛算法 + 权重调优 → 需上万笔真实交易迭代 = 时间壁垒 + 数据壁垒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Arial"/>
              </a:defRPr>
            </a:pPr>
            <a:r>
              <a:t>🌍  全市场统一 Agent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6C5CFF"/>
                </a:solidFill>
                <a:latin typeface="Arial"/>
              </a:defRPr>
            </a:pPr>
            <a:r>
              <a:t>一个大脑管所有资产 — 全球唯一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737360"/>
            <a:ext cx="10058400" cy="1371600"/>
          </a:xfrm>
          <a:prstGeom prst="roundRect">
            <a:avLst/>
          </a:prstGeom>
          <a:solidFill>
            <a:srgbClr val="151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926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Arial"/>
              </a:defRPr>
            </a:pPr>
            <a:r>
              <a:t>💬 「BTC 大跌，帮我把 30% 仓位转到黄金 ETF 避险，</a:t>
            </a:r>
            <a:br/>
            <a:r>
              <a:t>     同时买入港股腾讯 1000 股」</a:t>
            </a:r>
            <a:br/>
            <a:br/>
            <a:r>
              <a:t>一个对话框，跨越 Crypto × 美股 × 港股 × A股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Arial"/>
              </a:defRPr>
            </a:pPr>
            <a:r>
              <a:t>已接入交易所/券商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3931920"/>
            <a:ext cx="3200400" cy="1828800"/>
          </a:xfrm>
          <a:prstGeom prst="roundRect">
            <a:avLst/>
          </a:prstGeom>
          <a:solidFill>
            <a:srgbClr val="1A2A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023360"/>
            <a:ext cx="2834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CC88"/>
                </a:solidFill>
                <a:latin typeface="Arial"/>
              </a:defRPr>
            </a:pPr>
            <a:r>
              <a:t>✅ 加密货币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480560"/>
            <a:ext cx="28346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AA"/>
                </a:solidFill>
                <a:latin typeface="Arial"/>
              </a:defRPr>
            </a:pPr>
            <a:r>
              <a:t>Binance · Bybit · OKX</a:t>
            </a:r>
            <a:br/>
            <a:r>
              <a:t>Bitget · KuCoin · Gate</a:t>
            </a:r>
            <a:br/>
            <a:r>
              <a:t>Hyperliquid · Aster · Lighter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06240" y="3931920"/>
            <a:ext cx="3200400" cy="1828800"/>
          </a:xfrm>
          <a:prstGeom prst="roundRect">
            <a:avLst/>
          </a:prstGeom>
          <a:solidFill>
            <a:srgbClr val="2A20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389120" y="4023360"/>
            <a:ext cx="2834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D700"/>
                </a:solidFill>
                <a:latin typeface="Arial"/>
              </a:defRPr>
            </a:pPr>
            <a:r>
              <a:t>🔨 美股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89120" y="4480560"/>
            <a:ext cx="28346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AA"/>
                </a:solidFill>
                <a:latin typeface="Arial"/>
              </a:defRPr>
            </a:pPr>
            <a:r>
              <a:t>Alpaca</a:t>
            </a:r>
            <a:br/>
            <a:r>
              <a:t>Paper Trading + Live</a:t>
            </a:r>
            <a:br/>
            <a:r>
              <a:t>盘前盘后支持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680960" y="3931920"/>
            <a:ext cx="3200400" cy="1828800"/>
          </a:xfrm>
          <a:prstGeom prst="roundRect">
            <a:avLst/>
          </a:prstGeom>
          <a:solidFill>
            <a:srgbClr val="151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863840" y="4023360"/>
            <a:ext cx="2834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6C5CFF"/>
                </a:solidFill>
                <a:latin typeface="Arial"/>
              </a:defRPr>
            </a:pPr>
            <a:r>
              <a:t>📋 港股 / A股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63840" y="4480560"/>
            <a:ext cx="28346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AA"/>
                </a:solidFill>
                <a:latin typeface="Arial"/>
              </a:defRPr>
            </a:pPr>
            <a:r>
              <a:t>LongPort 长桥（设计完成）</a:t>
            </a:r>
            <a:br/>
            <a:r>
              <a:t>沪港通 A股（规划中）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60350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D700"/>
                </a:solidFill>
                <a:latin typeface="Arial"/>
              </a:defRPr>
            </a:pPr>
            <a:r>
              <a:t>💰 先发者 = 标准制定者。多市场管道工程极其复杂，后来者从零追赶。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Arial"/>
              </a:defRPr>
            </a:pPr>
            <a:r>
              <a:t>🏪  记忆市场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6C5CFF"/>
                </a:solidFill>
                <a:latin typeface="Arial"/>
              </a:defRPr>
            </a:pPr>
            <a:r>
              <a:t>交易智慧的 App Store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7373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Arial"/>
              </a:defRPr>
            </a:pPr>
            <a:r>
              <a:t>eToro 让你复制操作。NOFXi 让你复制大脑。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651760"/>
            <a:ext cx="5029200" cy="27432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记忆市场运作方式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200400"/>
            <a:ext cx="46634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999AA"/>
                </a:solidFill>
                <a:latin typeface="Arial"/>
              </a:defRPr>
            </a:pPr>
            <a:r>
              <a:t>1️⃣ 顶级交易员打包 Agent 记忆出售</a:t>
            </a:r>
            <a:br/>
            <a:r>
              <a:t>   → 判断框架 + 风险偏好 + 踩坑经验</a:t>
            </a:r>
            <a:br/>
            <a:br/>
            <a:r>
              <a:t>2️⃣ 买家在他人记忆上继续训练</a:t>
            </a:r>
            <a:br/>
            <a:r>
              <a:t>   → 你的习惯 + 他的经验 = 超级 Agent</a:t>
            </a:r>
            <a:br/>
            <a:br/>
            <a:r>
              <a:t>3️⃣ 实盘评分系统</a:t>
            </a:r>
            <a:br/>
            <a:r>
              <a:t>   → 胜率 / 夏普比率 / 最大回撤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2651760"/>
            <a:ext cx="5029200" cy="2743200"/>
          </a:xfrm>
          <a:prstGeom prst="roundRect">
            <a:avLst/>
          </a:prstGeom>
          <a:solidFill>
            <a:srgbClr val="1A15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743200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D700"/>
                </a:solidFill>
                <a:latin typeface="Arial"/>
              </a:defRPr>
            </a:pPr>
            <a:r>
              <a:t>💰 网络效应飞轮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3200400"/>
            <a:ext cx="46634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999AA"/>
                </a:solidFill>
                <a:latin typeface="Arial"/>
              </a:defRPr>
            </a:pPr>
            <a:r>
              <a:t>用户越多</a:t>
            </a:r>
            <a:br/>
            <a:r>
              <a:t>  ↓</a:t>
            </a:r>
            <a:br/>
            <a:r>
              <a:t>记忆供给越丰富</a:t>
            </a:r>
            <a:br/>
            <a:r>
              <a:t>  ↓</a:t>
            </a:r>
            <a:br/>
            <a:r>
              <a:t>平台价值越高</a:t>
            </a:r>
            <a:br/>
            <a:r>
              <a:t>  ↓</a:t>
            </a:r>
            <a:br/>
            <a:r>
              <a:t>新用户越想来</a:t>
            </a:r>
            <a:br/>
            <a:r>
              <a:t>  ↓</a:t>
            </a:r>
            <a:br/>
            <a:r>
              <a:t>🔄 自增强循环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669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D700"/>
                </a:solidFill>
                <a:latin typeface="Arial"/>
              </a:defRPr>
            </a:pPr>
            <a:r>
              <a:t>GitHub 是代码的网络，NOFXi 是交易智慧的网络。平台抽成 20-30%。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Arial"/>
              </a:defRPr>
            </a:pPr>
            <a:r>
              <a:t>💬  自然语言策略引擎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6C5CFF"/>
                </a:solidFill>
                <a:latin typeface="Arial"/>
              </a:defRPr>
            </a:pPr>
            <a:r>
              <a:t>量化民主化 — 说人话，做量化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10058400" cy="1371600"/>
          </a:xfrm>
          <a:prstGeom prst="roundRect">
            <a:avLst/>
          </a:prstGeom>
          <a:solidFill>
            <a:srgbClr val="151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9692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00D4AA"/>
                </a:solidFill>
                <a:latin typeface="Arial"/>
              </a:defRPr>
            </a:pPr>
            <a:r>
              <a:t>「当 BTC RSI &lt; 30 且美股期货是绿的，</a:t>
            </a:r>
            <a:br/>
            <a:r>
              <a:t>  用 10% 仓位做多，止损 3%，止盈 8%，每周五收盘前平仓」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Arial"/>
              </a:defRPr>
            </a:pPr>
            <a:r>
              <a:t>一句话 → 自动完成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4023360"/>
            <a:ext cx="2377440" cy="13716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🔍 解析语义</a:t>
            </a:r>
            <a:br/>
            <a:r>
              <a:t>理解策略意图</a:t>
            </a:r>
            <a:br/>
            <a:r>
              <a:t>处理模糊表述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83280" y="4023360"/>
            <a:ext cx="2377440" cy="13716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66160" y="41148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⚙️ 绑定指标</a:t>
            </a:r>
            <a:br/>
            <a:r>
              <a:t> RSI / EMA / MACD</a:t>
            </a:r>
            <a:br/>
            <a:r>
              <a:t>自动绑定数据源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35040" y="4023360"/>
            <a:ext cx="2377440" cy="13716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17920" y="41148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👁️ 7×24 监控</a:t>
            </a:r>
            <a:br/>
            <a:r>
              <a:t>条件触发自动执行</a:t>
            </a:r>
            <a:br/>
            <a:r>
              <a:t>不用盯盘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686800" y="4023360"/>
            <a:ext cx="2377440" cy="137160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869680" y="41148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📊 持续复盘</a:t>
            </a:r>
            <a:br/>
            <a:r>
              <a:t>自动评估表现</a:t>
            </a:r>
            <a:br/>
            <a:r>
              <a:t>建议策略优化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760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D700"/>
                </a:solidFill>
                <a:latin typeface="Arial"/>
              </a:defRPr>
            </a:pPr>
            <a:r>
              <a:t>💰 让知识成为门槛，不是编程。</a:t>
            </a:r>
            <a:br/>
            <a:r>
              <a:t>传统量化：Python + 百万资金 + 半年学习。NOFXi：一句话。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Arial"/>
              </a:defRPr>
            </a:pPr>
            <a:r>
              <a:t>🔒  技术壁垒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6C5CFF"/>
                </a:solidFill>
                <a:latin typeface="Arial"/>
              </a:defRPr>
            </a:pPr>
            <a:r>
              <a:t>为什么别人做不了？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737360"/>
            <a:ext cx="10515600" cy="82296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7830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D4AA"/>
                </a:solidFill>
                <a:latin typeface="Arial"/>
              </a:defRPr>
            </a:pPr>
            <a:r>
              <a:t>统一交易协议层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74720" y="1783080"/>
            <a:ext cx="7589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12+ 交易所/券商，每个 API 完全不同。Stripe 统一支付，NOFXi 统一交易。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697480"/>
            <a:ext cx="10515600" cy="82296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27432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D4AA"/>
                </a:solidFill>
                <a:latin typeface="Arial"/>
              </a:defRPr>
            </a:pPr>
            <a:r>
              <a:t>Agent 决策引擎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74720" y="2743200"/>
            <a:ext cx="7589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多轮 Tool Calling，5 轮决策循环。新增能力 = 注册工具，LLM 自动学会。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657600"/>
            <a:ext cx="10515600" cy="82296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37033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D4AA"/>
                </a:solidFill>
                <a:latin typeface="Arial"/>
              </a:defRPr>
            </a:pPr>
            <a:r>
              <a:t>安全执行沙箱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3703320"/>
            <a:ext cx="7589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确认机制 + Panic Recovery + 数据真实性约束。一个错误 = 真金白银。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617720"/>
            <a:ext cx="10515600" cy="82296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46634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D4AA"/>
                </a:solidFill>
                <a:latin typeface="Arial"/>
              </a:defRPr>
            </a:pPr>
            <a:r>
              <a:t>自驱进化架构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74720" y="4663440"/>
            <a:ext cx="7589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Sentinel(异动) + Brain(主动) + Learner(学习)。不需要用户干预的自我进化闭环。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577840"/>
            <a:ext cx="10515600" cy="822960"/>
          </a:xfrm>
          <a:prstGeom prst="roundRect">
            <a:avLst/>
          </a:prstGeom>
          <a:solidFill>
            <a:srgbClr val="14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5623559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D4AA"/>
                </a:solidFill>
                <a:latin typeface="Arial"/>
              </a:defRPr>
            </a:pPr>
            <a:r>
              <a:t>实战数据飞轮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74720" y="5623559"/>
            <a:ext cx="7589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AA"/>
                </a:solidFill>
                <a:latin typeface="Arial"/>
              </a:defRPr>
            </a:pPr>
            <a:r>
              <a:t>每笔真实交易训练系统。竞品从零开始，我们已在积累。时间 = 壁垒。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